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Horizo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851DE-4F75-4FAE-BDEA-07B3F3C563E9}" v="2" dt="2025-10-04T14:30:47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379" autoAdjust="0"/>
  </p:normalViewPr>
  <p:slideViewPr>
    <p:cSldViewPr>
      <p:cViewPr varScale="1">
        <p:scale>
          <a:sx n="45" d="100"/>
          <a:sy n="45" d="100"/>
        </p:scale>
        <p:origin x="1234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zal Kuniyil" userId="3d022e14707ad6a1" providerId="LiveId" clId="{0E9B6A18-D4F8-4D18-A735-D831CE8768DE}"/>
    <pc:docChg chg="undo custSel modSld">
      <pc:chgData name="Fazal Kuniyil" userId="3d022e14707ad6a1" providerId="LiveId" clId="{0E9B6A18-D4F8-4D18-A735-D831CE8768DE}" dt="2025-10-04T14:30:49.039" v="19" actId="1076"/>
      <pc:docMkLst>
        <pc:docMk/>
      </pc:docMkLst>
      <pc:sldChg chg="modSp mod">
        <pc:chgData name="Fazal Kuniyil" userId="3d022e14707ad6a1" providerId="LiveId" clId="{0E9B6A18-D4F8-4D18-A735-D831CE8768DE}" dt="2025-10-04T04:25:35.725" v="5" actId="20577"/>
        <pc:sldMkLst>
          <pc:docMk/>
          <pc:sldMk cId="0" sldId="256"/>
        </pc:sldMkLst>
        <pc:spChg chg="mod">
          <ac:chgData name="Fazal Kuniyil" userId="3d022e14707ad6a1" providerId="LiveId" clId="{0E9B6A18-D4F8-4D18-A735-D831CE8768DE}" dt="2025-10-04T04:25:35.725" v="5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Fazal Kuniyil" userId="3d022e14707ad6a1" providerId="LiveId" clId="{0E9B6A18-D4F8-4D18-A735-D831CE8768DE}" dt="2025-10-04T05:23:45.521" v="8" actId="20577"/>
        <pc:sldMkLst>
          <pc:docMk/>
          <pc:sldMk cId="0" sldId="258"/>
        </pc:sldMkLst>
        <pc:spChg chg="mod">
          <ac:chgData name="Fazal Kuniyil" userId="3d022e14707ad6a1" providerId="LiveId" clId="{0E9B6A18-D4F8-4D18-A735-D831CE8768DE}" dt="2025-10-04T05:23:45.521" v="8" actId="20577"/>
          <ac:spMkLst>
            <pc:docMk/>
            <pc:sldMk cId="0" sldId="258"/>
            <ac:spMk id="5" creationId="{00000000-0000-0000-0000-000000000000}"/>
          </ac:spMkLst>
        </pc:spChg>
      </pc:sldChg>
      <pc:sldChg chg="modSp mod">
        <pc:chgData name="Fazal Kuniyil" userId="3d022e14707ad6a1" providerId="LiveId" clId="{0E9B6A18-D4F8-4D18-A735-D831CE8768DE}" dt="2025-10-04T04:26:25.090" v="7" actId="20577"/>
        <pc:sldMkLst>
          <pc:docMk/>
          <pc:sldMk cId="0" sldId="260"/>
        </pc:sldMkLst>
        <pc:spChg chg="mod">
          <ac:chgData name="Fazal Kuniyil" userId="3d022e14707ad6a1" providerId="LiveId" clId="{0E9B6A18-D4F8-4D18-A735-D831CE8768DE}" dt="2025-10-04T04:26:25.090" v="7" actId="20577"/>
          <ac:spMkLst>
            <pc:docMk/>
            <pc:sldMk cId="0" sldId="260"/>
            <ac:spMk id="3" creationId="{00000000-0000-0000-0000-000000000000}"/>
          </ac:spMkLst>
        </pc:spChg>
      </pc:sldChg>
      <pc:sldChg chg="addSp delSp modSp mod">
        <pc:chgData name="Fazal Kuniyil" userId="3d022e14707ad6a1" providerId="LiveId" clId="{0E9B6A18-D4F8-4D18-A735-D831CE8768DE}" dt="2025-10-04T14:30:49.039" v="19" actId="1076"/>
        <pc:sldMkLst>
          <pc:docMk/>
          <pc:sldMk cId="0" sldId="261"/>
        </pc:sldMkLst>
        <pc:spChg chg="add del">
          <ac:chgData name="Fazal Kuniyil" userId="3d022e14707ad6a1" providerId="LiveId" clId="{0E9B6A18-D4F8-4D18-A735-D831CE8768DE}" dt="2025-10-04T14:29:52.946" v="10" actId="22"/>
          <ac:spMkLst>
            <pc:docMk/>
            <pc:sldMk cId="0" sldId="261"/>
            <ac:spMk id="8" creationId="{FC3EF103-87AB-31FE-7883-CE498C7BA256}"/>
          </ac:spMkLst>
        </pc:spChg>
        <pc:picChg chg="add del mod">
          <ac:chgData name="Fazal Kuniyil" userId="3d022e14707ad6a1" providerId="LiveId" clId="{0E9B6A18-D4F8-4D18-A735-D831CE8768DE}" dt="2025-10-04T14:30:07.916" v="15" actId="478"/>
          <ac:picMkLst>
            <pc:docMk/>
            <pc:sldMk cId="0" sldId="261"/>
            <ac:picMk id="10" creationId="{40A2744F-7993-33E2-2E44-5FA310CB2F7C}"/>
          </ac:picMkLst>
        </pc:picChg>
        <pc:picChg chg="add mod">
          <ac:chgData name="Fazal Kuniyil" userId="3d022e14707ad6a1" providerId="LiveId" clId="{0E9B6A18-D4F8-4D18-A735-D831CE8768DE}" dt="2025-10-04T14:30:49.039" v="19" actId="1076"/>
          <ac:picMkLst>
            <pc:docMk/>
            <pc:sldMk cId="0" sldId="261"/>
            <ac:picMk id="12" creationId="{D7BBF983-265D-FA1E-D6A5-0DFEACE9F386}"/>
          </ac:picMkLst>
        </pc:picChg>
        <pc:picChg chg="del">
          <ac:chgData name="Fazal Kuniyil" userId="3d022e14707ad6a1" providerId="LiveId" clId="{0E9B6A18-D4F8-4D18-A735-D831CE8768DE}" dt="2025-10-04T14:29:54.483" v="11" actId="478"/>
          <ac:picMkLst>
            <pc:docMk/>
            <pc:sldMk cId="0" sldId="261"/>
            <ac:picMk id="13" creationId="{607AA56D-C8AB-B556-D030-1708900AE7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BF59A-C305-49F7-BADB-88F7F49B375C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B72A6-44A3-4027-AD6F-EA7DAE505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89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72A6-44A3-4027-AD6F-EA7DAE505C5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2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0082" y="350977"/>
            <a:ext cx="15607836" cy="392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3"/>
              </a:lnSpc>
            </a:pPr>
            <a:r>
              <a:rPr lang="en-US" sz="6957" dirty="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AURA –</a:t>
            </a:r>
          </a:p>
          <a:p>
            <a:pPr algn="l">
              <a:lnSpc>
                <a:spcPts val="7583"/>
              </a:lnSpc>
            </a:pPr>
            <a:r>
              <a:rPr lang="en-US" sz="6957" dirty="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An AUTONOMOUS DEVICE HEALTH &amp; SUPPORT ECOSYSTEM</a:t>
            </a:r>
          </a:p>
        </p:txBody>
      </p:sp>
      <p:sp>
        <p:nvSpPr>
          <p:cNvPr id="3" name="Freeform 3"/>
          <p:cNvSpPr/>
          <p:nvPr/>
        </p:nvSpPr>
        <p:spPr>
          <a:xfrm>
            <a:off x="14864221" y="470567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9144000" y="6933148"/>
            <a:ext cx="9144000" cy="5081603"/>
          </a:xfrm>
          <a:custGeom>
            <a:avLst/>
            <a:gdLst/>
            <a:ahLst/>
            <a:cxnLst/>
            <a:rect l="l" t="t" r="r" b="b"/>
            <a:pathLst>
              <a:path w="9144000" h="5081603">
                <a:moveTo>
                  <a:pt x="9144000" y="0"/>
                </a:moveTo>
                <a:lnTo>
                  <a:pt x="0" y="0"/>
                </a:lnTo>
                <a:lnTo>
                  <a:pt x="0" y="5081603"/>
                </a:lnTo>
                <a:lnTo>
                  <a:pt x="9144000" y="508160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340082" y="4619949"/>
            <a:ext cx="12375918" cy="117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32" spc="75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BY TEAM CODEGALAXY – VIT VELLORE</a:t>
            </a:r>
          </a:p>
          <a:p>
            <a:pPr algn="l">
              <a:lnSpc>
                <a:spcPts val="4784"/>
              </a:lnSpc>
            </a:pPr>
            <a:endParaRPr lang="en-US" sz="3232" spc="75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839239" y="6342304"/>
            <a:ext cx="10548556" cy="291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658" spc="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Haani Behzad Kuniyil (22MIC0179)</a:t>
            </a:r>
          </a:p>
          <a:p>
            <a:pPr algn="ctr">
              <a:lnSpc>
                <a:spcPts val="3934"/>
              </a:lnSpc>
            </a:pPr>
            <a:r>
              <a:rPr lang="en-US" sz="2658" spc="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Sujal Ravindra Dixit (22MIC0115)</a:t>
            </a:r>
          </a:p>
          <a:p>
            <a:pPr algn="ctr">
              <a:lnSpc>
                <a:spcPts val="3934"/>
              </a:lnSpc>
            </a:pPr>
            <a:r>
              <a:rPr lang="en-US" sz="2658" spc="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Keerthana Krishnan T (22MID0038)</a:t>
            </a:r>
          </a:p>
          <a:p>
            <a:pPr algn="ctr">
              <a:lnSpc>
                <a:spcPts val="3934"/>
              </a:lnSpc>
            </a:pPr>
            <a:r>
              <a:rPr lang="en-US" sz="2658" spc="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Drisanth M (22MIC0139)</a:t>
            </a:r>
          </a:p>
          <a:p>
            <a:pPr algn="ctr">
              <a:lnSpc>
                <a:spcPts val="3934"/>
              </a:lnSpc>
            </a:pPr>
            <a:r>
              <a:rPr lang="en-US" sz="2658" spc="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Darsh Marothi (22MID0333)</a:t>
            </a:r>
          </a:p>
          <a:p>
            <a:pPr algn="ctr">
              <a:lnSpc>
                <a:spcPts val="3934"/>
              </a:lnSpc>
            </a:pPr>
            <a:endParaRPr lang="en-US" sz="2658" spc="7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4512" y="710357"/>
            <a:ext cx="12452341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STAKEHOLDERS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57600" y="3009900"/>
            <a:ext cx="15705140" cy="5211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Electronics Manufacturers</a:t>
            </a:r>
            <a:endParaRPr lang="en-US" sz="4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Customers using smart devices</a:t>
            </a:r>
            <a:r>
              <a:rPr lang="en-US" sz="4800" dirty="0">
                <a:solidFill>
                  <a:schemeClr val="bg1"/>
                </a:solidFill>
              </a:rPr>
              <a:t> (smartphones, TVs, appliances, wearables)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Service &amp; Support Teams</a:t>
            </a:r>
            <a:endParaRPr lang="en-US" sz="4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AI Researchers &amp; Developers</a:t>
            </a:r>
            <a:endParaRPr lang="en-US" sz="4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Third-party Service Providers</a:t>
            </a:r>
            <a:endParaRPr lang="en-US" sz="4800" dirty="0">
              <a:solidFill>
                <a:schemeClr val="bg1"/>
              </a:solidFill>
            </a:endParaRPr>
          </a:p>
          <a:p>
            <a:pPr algn="ctr">
              <a:lnSpc>
                <a:spcPts val="6326"/>
              </a:lnSpc>
            </a:pPr>
            <a:endParaRPr lang="en-US" sz="4518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4109257" y="-86396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266853" y="608028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134" y="1659762"/>
            <a:ext cx="10473732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033340"/>
            <a:ext cx="15783162" cy="439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7"/>
              </a:lnSpc>
            </a:pPr>
            <a:r>
              <a:rPr lang="en-US" sz="41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•- Successful simulation of device faults (CPU &amp; Battery)</a:t>
            </a:r>
          </a:p>
          <a:p>
            <a:pPr algn="ctr">
              <a:lnSpc>
                <a:spcPts val="5817"/>
              </a:lnSpc>
            </a:pPr>
            <a:r>
              <a:rPr lang="en-US" sz="41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•- AI-based diagnostics and predictive analysis</a:t>
            </a:r>
          </a:p>
          <a:p>
            <a:pPr algn="ctr">
              <a:lnSpc>
                <a:spcPts val="5817"/>
              </a:lnSpc>
            </a:pPr>
            <a:r>
              <a:rPr lang="en-US" sz="41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•- Real-time health monitoring</a:t>
            </a:r>
          </a:p>
          <a:p>
            <a:pPr algn="ctr">
              <a:lnSpc>
                <a:spcPts val="5817"/>
              </a:lnSpc>
            </a:pPr>
            <a:r>
              <a:rPr lang="en-US" sz="41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•- Report generation with summarized insights</a:t>
            </a:r>
          </a:p>
          <a:p>
            <a:pPr algn="ctr">
              <a:lnSpc>
                <a:spcPts val="5817"/>
              </a:lnSpc>
            </a:pPr>
            <a:r>
              <a:rPr lang="en-US" sz="41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•- Enhanced customer support automation</a:t>
            </a:r>
          </a:p>
          <a:p>
            <a:pPr algn="ctr">
              <a:lnSpc>
                <a:spcPts val="5817"/>
              </a:lnSpc>
            </a:pPr>
            <a:endParaRPr lang="en-US" sz="415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4744752" y="297792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366149" y="-216557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636402" y="3558889"/>
            <a:ext cx="9694548" cy="6782194"/>
          </a:xfrm>
          <a:custGeom>
            <a:avLst/>
            <a:gdLst/>
            <a:ahLst/>
            <a:cxnLst/>
            <a:rect l="l" t="t" r="r" b="b"/>
            <a:pathLst>
              <a:path w="9694548" h="6782194">
                <a:moveTo>
                  <a:pt x="9694548" y="0"/>
                </a:moveTo>
                <a:lnTo>
                  <a:pt x="0" y="0"/>
                </a:lnTo>
                <a:lnTo>
                  <a:pt x="0" y="6782194"/>
                </a:lnTo>
                <a:lnTo>
                  <a:pt x="9694548" y="6782194"/>
                </a:lnTo>
                <a:lnTo>
                  <a:pt x="969454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96858" y="3023974"/>
            <a:ext cx="9172394" cy="623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358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•Expand to support more device types and failure modes</a:t>
            </a:r>
          </a:p>
          <a:p>
            <a:pPr algn="l">
              <a:lnSpc>
                <a:spcPts val="5020"/>
              </a:lnSpc>
            </a:pPr>
            <a:r>
              <a:rPr lang="en-US" sz="358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Enable real-time data integration</a:t>
            </a:r>
          </a:p>
          <a:p>
            <a:pPr algn="l">
              <a:lnSpc>
                <a:spcPts val="5020"/>
              </a:lnSpc>
            </a:pPr>
            <a:r>
              <a:rPr lang="en-US" sz="358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Improve predictive accuracy using larger datasets</a:t>
            </a:r>
          </a:p>
          <a:p>
            <a:pPr algn="l">
              <a:lnSpc>
                <a:spcPts val="5020"/>
              </a:lnSpc>
            </a:pPr>
            <a:r>
              <a:rPr lang="en-US" sz="358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Integrate with Samsung’s global service network</a:t>
            </a:r>
          </a:p>
          <a:p>
            <a:pPr algn="l">
              <a:lnSpc>
                <a:spcPts val="5020"/>
              </a:lnSpc>
            </a:pPr>
            <a:r>
              <a:rPr lang="en-US" sz="358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Enhance multimodal AI for better diagnostics</a:t>
            </a:r>
          </a:p>
          <a:p>
            <a:pPr algn="l">
              <a:lnSpc>
                <a:spcPts val="5020"/>
              </a:lnSpc>
              <a:spcBef>
                <a:spcPct val="0"/>
              </a:spcBef>
            </a:pPr>
            <a:endParaRPr lang="en-US" sz="3586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6858" y="1690171"/>
            <a:ext cx="6996578" cy="7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1"/>
              </a:lnSpc>
            </a:pPr>
            <a:r>
              <a:rPr lang="en-US" sz="478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FUTURE WORK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17839" y="5070825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7782476" cy="12379902"/>
          </a:xfrm>
          <a:custGeom>
            <a:avLst/>
            <a:gdLst/>
            <a:ahLst/>
            <a:cxnLst/>
            <a:rect l="l" t="t" r="r" b="b"/>
            <a:pathLst>
              <a:path w="7782476" h="12379902">
                <a:moveTo>
                  <a:pt x="0" y="0"/>
                </a:moveTo>
                <a:lnTo>
                  <a:pt x="7782476" y="0"/>
                </a:lnTo>
                <a:lnTo>
                  <a:pt x="7782476" y="12379902"/>
                </a:lnTo>
                <a:lnTo>
                  <a:pt x="0" y="123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535364" y="3379562"/>
            <a:ext cx="13752636" cy="153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789"/>
              </a:lnSpc>
            </a:pPr>
            <a:r>
              <a:rPr lang="en-US" sz="1037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5144536" y="-2501909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24118" y="1927250"/>
            <a:ext cx="9549122" cy="716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420" lvl="1" indent="-342900">
              <a:lnSpc>
                <a:spcPts val="3456"/>
              </a:lnSpc>
              <a:buFont typeface="Arial" panose="020B0604020202020204" pitchFamily="34" charset="0"/>
              <a:buChar char="•"/>
            </a:pPr>
            <a:r>
              <a:rPr lang="en-US" sz="2470" dirty="0">
                <a:solidFill>
                  <a:schemeClr val="bg1"/>
                </a:solidFill>
                <a:latin typeface="Garet Bold" panose="020B0604020202020204" charset="0"/>
              </a:rPr>
              <a:t>The current approach to device maintenance is fundamentally </a:t>
            </a:r>
            <a:r>
              <a:rPr lang="en-US" sz="2470" b="1" dirty="0">
                <a:solidFill>
                  <a:schemeClr val="bg1"/>
                </a:solidFill>
                <a:latin typeface="Garet Bold" panose="020B0604020202020204" charset="0"/>
              </a:rPr>
              <a:t>reactive</a:t>
            </a:r>
            <a:r>
              <a:rPr lang="en-US" sz="2470" dirty="0">
                <a:solidFill>
                  <a:schemeClr val="bg1"/>
                </a:solidFill>
                <a:latin typeface="Garet Bold" panose="020B0604020202020204" charset="0"/>
              </a:rPr>
              <a:t>, forcing users to contend with unexpected breakdowns and complex troubleshooting without predictive support. This model results in significant </a:t>
            </a:r>
            <a:r>
              <a:rPr lang="en-US" sz="2470" b="1" dirty="0">
                <a:solidFill>
                  <a:schemeClr val="bg1"/>
                </a:solidFill>
                <a:latin typeface="Garet Bold" panose="020B0604020202020204" charset="0"/>
              </a:rPr>
              <a:t>user inconvenience</a:t>
            </a:r>
            <a:r>
              <a:rPr lang="en-US" sz="2470" dirty="0">
                <a:solidFill>
                  <a:schemeClr val="bg1"/>
                </a:solidFill>
                <a:latin typeface="Garet Bold" panose="020B0604020202020204" charset="0"/>
              </a:rPr>
              <a:t>, </a:t>
            </a:r>
            <a:r>
              <a:rPr lang="en-US" sz="2470" b="1" dirty="0">
                <a:solidFill>
                  <a:schemeClr val="bg1"/>
                </a:solidFill>
                <a:latin typeface="Garet Bold" panose="020B0604020202020204" charset="0"/>
              </a:rPr>
              <a:t>operational downtime</a:t>
            </a:r>
            <a:r>
              <a:rPr lang="en-US" sz="2470" dirty="0">
                <a:solidFill>
                  <a:schemeClr val="bg1"/>
                </a:solidFill>
                <a:latin typeface="Garet Bold" panose="020B0604020202020204" charset="0"/>
              </a:rPr>
              <a:t>, </a:t>
            </a:r>
            <a:r>
              <a:rPr lang="en-US" sz="2470" b="1" dirty="0">
                <a:solidFill>
                  <a:schemeClr val="bg1"/>
                </a:solidFill>
                <a:latin typeface="Garet Bold" panose="020B0604020202020204" charset="0"/>
              </a:rPr>
              <a:t>higher repair costs</a:t>
            </a:r>
            <a:r>
              <a:rPr lang="en-US" sz="2470" dirty="0">
                <a:solidFill>
                  <a:schemeClr val="bg1"/>
                </a:solidFill>
                <a:latin typeface="Garet Bold" panose="020B0604020202020204" charset="0"/>
              </a:rPr>
              <a:t>, and a </a:t>
            </a:r>
            <a:r>
              <a:rPr lang="en-US" sz="2470" b="1" dirty="0">
                <a:solidFill>
                  <a:schemeClr val="bg1"/>
                </a:solidFill>
                <a:latin typeface="Garet Bold" panose="020B0604020202020204" charset="0"/>
              </a:rPr>
              <a:t>shortened device lifespan.</a:t>
            </a:r>
          </a:p>
          <a:p>
            <a:pPr marL="609420" lvl="1" indent="-342900">
              <a:lnSpc>
                <a:spcPts val="3456"/>
              </a:lnSpc>
              <a:buFont typeface="Arial" panose="020B0604020202020204" pitchFamily="34" charset="0"/>
              <a:buChar char="•"/>
            </a:pPr>
            <a:r>
              <a:rPr lang="en-US" sz="246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Users face unexpected device breakdowns leading to inconvenience and downtime.</a:t>
            </a:r>
            <a:endParaRPr lang="en-US" sz="2470" b="1" dirty="0">
              <a:solidFill>
                <a:schemeClr val="bg1"/>
              </a:solidFill>
              <a:latin typeface="Garet Bold" panose="020B0604020202020204" charset="0"/>
            </a:endParaRPr>
          </a:p>
          <a:p>
            <a:pPr marL="723720" lvl="1" indent="-457200">
              <a:lnSpc>
                <a:spcPts val="3456"/>
              </a:lnSpc>
              <a:buFont typeface="Arial" panose="020B0604020202020204" pitchFamily="34" charset="0"/>
              <a:buChar char="•"/>
            </a:pPr>
            <a:r>
              <a:rPr lang="en-US" sz="246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Manual troubleshooting often requires technical knowledge or service center visits.</a:t>
            </a:r>
          </a:p>
          <a:p>
            <a:pPr marL="609420" lvl="1" indent="-342900" algn="l">
              <a:lnSpc>
                <a:spcPts val="3456"/>
              </a:lnSpc>
              <a:buFont typeface="Arial" panose="020B0604020202020204" pitchFamily="34" charset="0"/>
              <a:buChar char="•"/>
            </a:pPr>
            <a:r>
              <a:rPr lang="en-US" sz="246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Lack of proactive maintenance results in higher repair costs and shorter device lifespan.</a:t>
            </a:r>
          </a:p>
          <a:p>
            <a:pPr marL="609420" lvl="1" indent="-342900" algn="l">
              <a:lnSpc>
                <a:spcPts val="3456"/>
              </a:lnSpc>
              <a:buFont typeface="Arial" panose="020B0604020202020204" pitchFamily="34" charset="0"/>
              <a:buChar char="•"/>
            </a:pPr>
            <a:r>
              <a:rPr lang="en-US" sz="246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Current device support systems are reactive, not predictive</a:t>
            </a:r>
            <a:r>
              <a:rPr lang="en-US" sz="24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l">
              <a:lnSpc>
                <a:spcPts val="3456"/>
              </a:lnSpc>
            </a:pPr>
            <a:endParaRPr lang="en-US" sz="2468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35158" y="410939"/>
            <a:ext cx="16852842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PROBLEM STATEMENT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-1122715" y="3748063"/>
            <a:ext cx="9346833" cy="6538937"/>
          </a:xfrm>
          <a:custGeom>
            <a:avLst/>
            <a:gdLst/>
            <a:ahLst/>
            <a:cxnLst/>
            <a:rect l="l" t="t" r="r" b="b"/>
            <a:pathLst>
              <a:path w="9346833" h="6538937">
                <a:moveTo>
                  <a:pt x="0" y="0"/>
                </a:moveTo>
                <a:lnTo>
                  <a:pt x="9346833" y="0"/>
                </a:lnTo>
                <a:lnTo>
                  <a:pt x="9346833" y="6538937"/>
                </a:lnTo>
                <a:lnTo>
                  <a:pt x="0" y="6538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3654538" y="21166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79393" y="530176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9470785" y="-792056"/>
            <a:ext cx="8817215" cy="14025903"/>
          </a:xfrm>
          <a:custGeom>
            <a:avLst/>
            <a:gdLst/>
            <a:ahLst/>
            <a:cxnLst/>
            <a:rect l="l" t="t" r="r" b="b"/>
            <a:pathLst>
              <a:path w="8817215" h="14025903">
                <a:moveTo>
                  <a:pt x="8817215" y="0"/>
                </a:moveTo>
                <a:lnTo>
                  <a:pt x="0" y="0"/>
                </a:lnTo>
                <a:lnTo>
                  <a:pt x="0" y="14025903"/>
                </a:lnTo>
                <a:lnTo>
                  <a:pt x="8817215" y="14025903"/>
                </a:lnTo>
                <a:lnTo>
                  <a:pt x="881721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671604" y="1180540"/>
            <a:ext cx="8229642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94042"/>
            <a:ext cx="10315220" cy="494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•Aura is an always-on device health companion that monitors all devices — smartphones, TVs, appliances, and wearables — using multimodal AI.</a:t>
            </a:r>
          </a:p>
          <a:p>
            <a:pPr algn="l">
              <a:lnSpc>
                <a:spcPts val="4303"/>
              </a:lnSpc>
            </a:pPr>
            <a:r>
              <a:rPr lang="en-US" sz="307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 Predicts failures</a:t>
            </a:r>
          </a:p>
          <a:p>
            <a:pPr algn="l">
              <a:lnSpc>
                <a:spcPts val="4303"/>
              </a:lnSpc>
            </a:pPr>
            <a:r>
              <a:rPr lang="en-US" sz="307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 Performs remote fixes</a:t>
            </a:r>
          </a:p>
          <a:p>
            <a:pPr algn="l">
              <a:lnSpc>
                <a:spcPts val="4303"/>
              </a:lnSpc>
            </a:pPr>
            <a:r>
              <a:rPr lang="en-US" sz="307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 Coordinates service without human intervention</a:t>
            </a:r>
          </a:p>
          <a:p>
            <a:pPr algn="l">
              <a:lnSpc>
                <a:spcPts val="4303"/>
              </a:lnSpc>
            </a:pPr>
            <a:r>
              <a:rPr lang="en-US" sz="307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Powered by a multi-agent system for Diagnostics, Predictive Maintenance, Customer Interaction, Service Coordination, and System Optimization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80206" y="0"/>
            <a:ext cx="5207794" cy="9258300"/>
          </a:xfrm>
          <a:custGeom>
            <a:avLst/>
            <a:gdLst/>
            <a:ahLst/>
            <a:cxnLst/>
            <a:rect l="l" t="t" r="r" b="b"/>
            <a:pathLst>
              <a:path w="5207794" h="9258300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0" y="990600"/>
            <a:ext cx="9519408" cy="215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 PROJECT 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591050"/>
            <a:ext cx="10193175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Build an always-on health companion for Samsung devices.</a:t>
            </a: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Provide proactive diagnostics, predictive maintenance, and automated fixes.</a:t>
            </a: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Seamless user experience with minimal human intervention.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864221" y="470567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562938" y="1496860"/>
            <a:ext cx="7293279" cy="7293279"/>
          </a:xfrm>
          <a:custGeom>
            <a:avLst/>
            <a:gdLst/>
            <a:ahLst/>
            <a:cxnLst/>
            <a:rect l="l" t="t" r="r" b="b"/>
            <a:pathLst>
              <a:path w="7293279" h="7293279">
                <a:moveTo>
                  <a:pt x="0" y="0"/>
                </a:moveTo>
                <a:lnTo>
                  <a:pt x="7293279" y="0"/>
                </a:lnTo>
                <a:lnTo>
                  <a:pt x="7293279" y="7293280"/>
                </a:lnTo>
                <a:lnTo>
                  <a:pt x="0" y="7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18288000" cy="9877425"/>
          </a:xfrm>
          <a:custGeom>
            <a:avLst/>
            <a:gdLst/>
            <a:ahLst/>
            <a:cxnLst/>
            <a:rect l="l" t="t" r="r" b="b"/>
            <a:pathLst>
              <a:path w="18288000" h="9877425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864537" y="1584183"/>
            <a:ext cx="13046906" cy="215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KEY FEATURES OF AURA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54538" y="4704007"/>
            <a:ext cx="11466904" cy="276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114" lvl="1" indent="-286557" algn="ctr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Multimodal AI for diagnostics and predictions.</a:t>
            </a:r>
          </a:p>
          <a:p>
            <a:pPr marL="573114" lvl="1" indent="-286557" algn="ctr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Remote self-healing &amp; automated service coordination.</a:t>
            </a:r>
          </a:p>
          <a:p>
            <a:pPr marL="573114" lvl="1" indent="-286557" algn="ctr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Visual &amp; audio input for troubleshooting.</a:t>
            </a:r>
          </a:p>
          <a:p>
            <a:pPr marL="573114" lvl="1" indent="-286557" algn="ctr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Real-time monitoring dashboard.</a:t>
            </a:r>
          </a:p>
          <a:p>
            <a:pPr marL="573114" lvl="1" indent="-286557" algn="ctr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Report generation for insights.</a:t>
            </a:r>
          </a:p>
          <a:p>
            <a:pPr algn="ctr">
              <a:lnSpc>
                <a:spcPts val="3716"/>
              </a:lnSpc>
            </a:pPr>
            <a:endParaRPr lang="en-US" sz="2654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654538" y="-378141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073257" y="327639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2602" y="340225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222218" y="-477520"/>
            <a:ext cx="5007541" cy="8902294"/>
          </a:xfrm>
          <a:custGeom>
            <a:avLst/>
            <a:gdLst/>
            <a:ahLst/>
            <a:cxnLst/>
            <a:rect l="l" t="t" r="r" b="b"/>
            <a:pathLst>
              <a:path w="5007541" h="8902294">
                <a:moveTo>
                  <a:pt x="5007540" y="0"/>
                </a:moveTo>
                <a:lnTo>
                  <a:pt x="0" y="0"/>
                </a:lnTo>
                <a:lnTo>
                  <a:pt x="0" y="8902294"/>
                </a:lnTo>
                <a:lnTo>
                  <a:pt x="5007540" y="8902294"/>
                </a:lnTo>
                <a:lnTo>
                  <a:pt x="500754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3567694">
            <a:off x="13164322" y="6330957"/>
            <a:ext cx="7535366" cy="4187635"/>
          </a:xfrm>
          <a:custGeom>
            <a:avLst/>
            <a:gdLst/>
            <a:ahLst/>
            <a:cxnLst/>
            <a:rect l="l" t="t" r="r" b="b"/>
            <a:pathLst>
              <a:path w="7535366" h="4187635">
                <a:moveTo>
                  <a:pt x="0" y="0"/>
                </a:moveTo>
                <a:lnTo>
                  <a:pt x="7535365" y="0"/>
                </a:lnTo>
                <a:lnTo>
                  <a:pt x="7535365" y="4187635"/>
                </a:lnTo>
                <a:lnTo>
                  <a:pt x="0" y="418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352372" y="-333545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731875" y="556663"/>
            <a:ext cx="12521749" cy="215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ARCHITECTURAL DIAGRAM</a:t>
            </a:r>
          </a:p>
        </p:txBody>
      </p:sp>
      <p:pic>
        <p:nvPicPr>
          <p:cNvPr id="12" name="Picture 11" descr="A diagram of a device health monitoring&#10;&#10;AI-generated content may be incorrect.">
            <a:extLst>
              <a:ext uri="{FF2B5EF4-FFF2-40B4-BE49-F238E27FC236}">
                <a16:creationId xmlns:a16="http://schemas.microsoft.com/office/drawing/2014/main" id="{D7BBF983-265D-FA1E-D6A5-0DFEACE9F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2887986"/>
            <a:ext cx="12858750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92996" y="2321570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100231" y="990600"/>
            <a:ext cx="10192765" cy="215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MULTI-AGENT AI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53118" y="5076825"/>
            <a:ext cx="14455865" cy="376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2894" lvl="1" indent="-386447" algn="ctr">
              <a:lnSpc>
                <a:spcPts val="5011"/>
              </a:lnSpc>
              <a:buFont typeface="Arial"/>
              <a:buChar char="•"/>
            </a:pPr>
            <a:r>
              <a:rPr lang="en-US" sz="357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Diagnostics Agent – Detects issues.</a:t>
            </a:r>
          </a:p>
          <a:p>
            <a:pPr marL="772894" lvl="1" indent="-386447" algn="ctr">
              <a:lnSpc>
                <a:spcPts val="5011"/>
              </a:lnSpc>
              <a:buFont typeface="Arial"/>
              <a:buChar char="•"/>
            </a:pPr>
            <a:r>
              <a:rPr lang="en-US" sz="357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Predictive Maintenance Agent – Forecasts failures.</a:t>
            </a:r>
          </a:p>
          <a:p>
            <a:pPr marL="772894" lvl="1" indent="-386447" algn="ctr">
              <a:lnSpc>
                <a:spcPts val="5011"/>
              </a:lnSpc>
              <a:buFont typeface="Arial"/>
              <a:buChar char="•"/>
            </a:pPr>
            <a:r>
              <a:rPr lang="en-US" sz="357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Customer Interaction Agent – Voice &amp; chat support.</a:t>
            </a:r>
          </a:p>
          <a:p>
            <a:pPr marL="772894" lvl="1" indent="-386447" algn="ctr">
              <a:lnSpc>
                <a:spcPts val="5011"/>
              </a:lnSpc>
              <a:buFont typeface="Arial"/>
              <a:buChar char="•"/>
            </a:pPr>
            <a:r>
              <a:rPr lang="en-US" sz="357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Service Coordination Agent – Links with support teams.</a:t>
            </a:r>
          </a:p>
          <a:p>
            <a:pPr marL="772894" lvl="1" indent="-386447" algn="ctr">
              <a:lnSpc>
                <a:spcPts val="5011"/>
              </a:lnSpc>
              <a:buFont typeface="Arial"/>
              <a:buChar char="•"/>
            </a:pPr>
            <a:r>
              <a:rPr lang="en-US" sz="357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System Optimization Agent – Improves performance.</a:t>
            </a:r>
          </a:p>
          <a:p>
            <a:pPr algn="ctr">
              <a:lnSpc>
                <a:spcPts val="5011"/>
              </a:lnSpc>
            </a:pPr>
            <a:endParaRPr lang="en-US" sz="357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" name="Freeform 5"/>
          <p:cNvSpPr/>
          <p:nvPr/>
        </p:nvSpPr>
        <p:spPr>
          <a:xfrm rot="-1672140" flipH="1" flipV="1">
            <a:off x="-3437753" y="-3937991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932906" y="0"/>
                </a:lnTo>
                <a:lnTo>
                  <a:pt x="8932906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4628730" y="56037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18288000" cy="9877425"/>
          </a:xfrm>
          <a:custGeom>
            <a:avLst/>
            <a:gdLst/>
            <a:ahLst/>
            <a:cxnLst/>
            <a:rect l="l" t="t" r="r" b="b"/>
            <a:pathLst>
              <a:path w="18288000" h="9877425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021660" y="3587863"/>
            <a:ext cx="12346810" cy="465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5044" lvl="1" indent="-357522" algn="l">
              <a:lnSpc>
                <a:spcPts val="4636"/>
              </a:lnSpc>
              <a:buFont typeface="Arial"/>
              <a:buChar char="•"/>
            </a:pPr>
            <a:r>
              <a:rPr lang="en-US" sz="33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User entry point.</a:t>
            </a:r>
          </a:p>
          <a:p>
            <a:pPr marL="715044" lvl="1" indent="-357522" algn="l">
              <a:lnSpc>
                <a:spcPts val="4636"/>
              </a:lnSpc>
              <a:buFont typeface="Arial"/>
              <a:buChar char="•"/>
            </a:pPr>
            <a:r>
              <a:rPr lang="en-US" sz="33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Device selection.</a:t>
            </a:r>
          </a:p>
          <a:p>
            <a:pPr marL="715044" lvl="1" indent="-357522" algn="l">
              <a:lnSpc>
                <a:spcPts val="4636"/>
              </a:lnSpc>
              <a:buFont typeface="Arial"/>
              <a:buChar char="•"/>
            </a:pPr>
            <a:r>
              <a:rPr lang="en-US" sz="33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Fault simulation options (CPU / Battery).</a:t>
            </a:r>
          </a:p>
          <a:p>
            <a:pPr marL="715044" lvl="1" indent="-357522" algn="l">
              <a:lnSpc>
                <a:spcPts val="4636"/>
              </a:lnSpc>
              <a:buFont typeface="Arial"/>
              <a:buChar char="•"/>
            </a:pPr>
            <a:r>
              <a:rPr lang="en-US" sz="33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Classification model (status + recommended fix).</a:t>
            </a:r>
          </a:p>
          <a:p>
            <a:pPr marL="715044" lvl="1" indent="-357522" algn="l">
              <a:lnSpc>
                <a:spcPts val="4636"/>
              </a:lnSpc>
              <a:buFont typeface="Arial"/>
              <a:buChar char="•"/>
            </a:pPr>
            <a:r>
              <a:rPr lang="en-US" sz="33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Predictive model .</a:t>
            </a:r>
          </a:p>
          <a:p>
            <a:pPr marL="715044" lvl="1" indent="-357522" algn="l">
              <a:lnSpc>
                <a:spcPts val="4636"/>
              </a:lnSpc>
              <a:buFont typeface="Arial"/>
              <a:buChar char="•"/>
            </a:pPr>
            <a:r>
              <a:rPr lang="en-US" sz="331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Live health graph (real-time status).</a:t>
            </a:r>
          </a:p>
          <a:p>
            <a:pPr algn="l">
              <a:lnSpc>
                <a:spcPts val="4636"/>
              </a:lnSpc>
            </a:pPr>
            <a:endParaRPr lang="en-US" sz="3311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636"/>
              </a:lnSpc>
            </a:pPr>
            <a:endParaRPr lang="en-US" sz="3311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21660" y="752744"/>
            <a:ext cx="9679364" cy="215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DASHBOARD 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14633462" y="-365453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4852900" y="79084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1761" y="4169449"/>
            <a:ext cx="16026714" cy="8681137"/>
          </a:xfrm>
          <a:custGeom>
            <a:avLst/>
            <a:gdLst/>
            <a:ahLst/>
            <a:cxnLst/>
            <a:rect l="l" t="t" r="r" b="b"/>
            <a:pathLst>
              <a:path w="16026714" h="8681137">
                <a:moveTo>
                  <a:pt x="0" y="0"/>
                </a:moveTo>
                <a:lnTo>
                  <a:pt x="16026714" y="0"/>
                </a:lnTo>
                <a:lnTo>
                  <a:pt x="16026714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80432" y="2938179"/>
            <a:ext cx="7928337" cy="435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863" lvl="1" indent="-334431" algn="l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Visual Input: Upload broken device/component image → AI suggests fix.</a:t>
            </a:r>
          </a:p>
          <a:p>
            <a:pPr marL="668863" lvl="1" indent="-334431" algn="l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Audio Input: Voice chat with AI bot → real-time recommendations.</a:t>
            </a:r>
          </a:p>
          <a:p>
            <a:pPr marL="668863" lvl="1" indent="-334431" algn="l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Reports: Summarized diagnostics, downloadable PDF.</a:t>
            </a:r>
          </a:p>
          <a:p>
            <a:pPr algn="l">
              <a:lnSpc>
                <a:spcPts val="4337"/>
              </a:lnSpc>
            </a:pPr>
            <a:endParaRPr lang="en-US" sz="3098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80432" y="609170"/>
            <a:ext cx="11327136" cy="215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ADDITIONAL FEATURES</a:t>
            </a:r>
          </a:p>
        </p:txBody>
      </p:sp>
      <p:sp>
        <p:nvSpPr>
          <p:cNvPr id="5" name="Freeform 5"/>
          <p:cNvSpPr/>
          <p:nvPr/>
        </p:nvSpPr>
        <p:spPr>
          <a:xfrm>
            <a:off x="-3654538" y="583508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385761" y="-36746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481</Words>
  <Application>Microsoft Office PowerPoint</Application>
  <PresentationFormat>Custom</PresentationFormat>
  <Paragraphs>68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Horizon</vt:lpstr>
      <vt:lpstr>Garet Bold</vt:lpstr>
      <vt:lpstr>Garet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Aura – Autonomous Device Health &amp; Support Ecosystem</dc:title>
  <dc:creator>Subramaniyan P</dc:creator>
  <cp:lastModifiedBy>Fazal Kuniyil</cp:lastModifiedBy>
  <cp:revision>4</cp:revision>
  <dcterms:created xsi:type="dcterms:W3CDTF">2006-08-16T00:00:00Z</dcterms:created>
  <dcterms:modified xsi:type="dcterms:W3CDTF">2025-10-04T14:30:56Z</dcterms:modified>
  <dc:identifier>DAG0V4UlnPM</dc:identifier>
</cp:coreProperties>
</file>